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58" r:id="rId3"/>
    <p:sldId id="1235" r:id="rId4"/>
    <p:sldId id="1236" r:id="rId5"/>
    <p:sldId id="1242" r:id="rId6"/>
    <p:sldId id="1237" r:id="rId7"/>
    <p:sldId id="1243" r:id="rId8"/>
    <p:sldId id="1241" r:id="rId9"/>
    <p:sldId id="1238" r:id="rId10"/>
    <p:sldId id="1239" r:id="rId11"/>
    <p:sldId id="1244" r:id="rId12"/>
    <p:sldId id="1245" r:id="rId13"/>
    <p:sldId id="1240" r:id="rId14"/>
    <p:sldId id="1247" r:id="rId15"/>
    <p:sldId id="1140" r:id="rId16"/>
    <p:sldId id="1228" r:id="rId17"/>
    <p:sldId id="381" r:id="rId18"/>
    <p:sldId id="382" r:id="rId19"/>
    <p:sldId id="379" r:id="rId20"/>
    <p:sldId id="1222" r:id="rId21"/>
    <p:sldId id="1118" r:id="rId22"/>
    <p:sldId id="331" r:id="rId23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35"/>
            <p14:sldId id="1236"/>
            <p14:sldId id="1242"/>
            <p14:sldId id="1237"/>
            <p14:sldId id="1243"/>
            <p14:sldId id="1241"/>
            <p14:sldId id="1238"/>
            <p14:sldId id="1239"/>
            <p14:sldId id="1244"/>
            <p14:sldId id="1245"/>
            <p14:sldId id="1240"/>
            <p14:sldId id="1247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D95BB-F122-438A-8DBC-2173E4240980}" v="4" dt="2024-10-02T14:19:03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30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44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Fishpool" userId="b7923bd0fa9cf83f" providerId="LiveId" clId="{992D95BB-F122-438A-8DBC-2173E4240980}"/>
    <pc:docChg chg="undo custSel modSld">
      <pc:chgData name="Mark Fishpool" userId="b7923bd0fa9cf83f" providerId="LiveId" clId="{992D95BB-F122-438A-8DBC-2173E4240980}" dt="2024-10-02T14:35:31.675" v="2142" actId="20577"/>
      <pc:docMkLst>
        <pc:docMk/>
      </pc:docMkLst>
      <pc:sldChg chg="addSp modSp mod modNotesTx">
        <pc:chgData name="Mark Fishpool" userId="b7923bd0fa9cf83f" providerId="LiveId" clId="{992D95BB-F122-438A-8DBC-2173E4240980}" dt="2024-10-02T14:35:31.675" v="2142" actId="20577"/>
        <pc:sldMkLst>
          <pc:docMk/>
          <pc:sldMk cId="4179657081" sldId="1237"/>
        </pc:sldMkLst>
        <pc:spChg chg="mod">
          <ac:chgData name="Mark Fishpool" userId="b7923bd0fa9cf83f" providerId="LiveId" clId="{992D95BB-F122-438A-8DBC-2173E4240980}" dt="2024-10-02T14:19:35.478" v="1996" actId="5793"/>
          <ac:spMkLst>
            <pc:docMk/>
            <pc:sldMk cId="4179657081" sldId="1237"/>
            <ac:spMk id="3" creationId="{2A67E8FB-BAAE-DD7F-9C3E-A5138366FBC6}"/>
          </ac:spMkLst>
        </pc:spChg>
        <pc:spChg chg="mod">
          <ac:chgData name="Mark Fishpool" userId="b7923bd0fa9cf83f" providerId="LiveId" clId="{992D95BB-F122-438A-8DBC-2173E4240980}" dt="2024-10-02T13:54:47.216" v="193" actId="20577"/>
          <ac:spMkLst>
            <pc:docMk/>
            <pc:sldMk cId="4179657081" sldId="1237"/>
            <ac:spMk id="4" creationId="{3F535B04-21E4-D159-FCBF-4C2AA973A792}"/>
          </ac:spMkLst>
        </pc:spChg>
        <pc:spChg chg="add mod">
          <ac:chgData name="Mark Fishpool" userId="b7923bd0fa9cf83f" providerId="LiveId" clId="{992D95BB-F122-438A-8DBC-2173E4240980}" dt="2024-10-02T14:19:41.511" v="1998" actId="6549"/>
          <ac:spMkLst>
            <pc:docMk/>
            <pc:sldMk cId="4179657081" sldId="1237"/>
            <ac:spMk id="8" creationId="{C5C33724-3B6E-D998-D6C4-E09695ED9BD3}"/>
          </ac:spMkLst>
        </pc:spChg>
        <pc:spChg chg="add mod">
          <ac:chgData name="Mark Fishpool" userId="b7923bd0fa9cf83f" providerId="LiveId" clId="{992D95BB-F122-438A-8DBC-2173E4240980}" dt="2024-10-02T14:19:31.503" v="1995" actId="14100"/>
          <ac:spMkLst>
            <pc:docMk/>
            <pc:sldMk cId="4179657081" sldId="1237"/>
            <ac:spMk id="10" creationId="{E214329E-68C5-7CED-7077-94AC2EAC2A70}"/>
          </ac:spMkLst>
        </pc:spChg>
        <pc:picChg chg="add mod">
          <ac:chgData name="Mark Fishpool" userId="b7923bd0fa9cf83f" providerId="LiveId" clId="{992D95BB-F122-438A-8DBC-2173E4240980}" dt="2024-10-02T14:19:06.946" v="1985" actId="1076"/>
          <ac:picMkLst>
            <pc:docMk/>
            <pc:sldMk cId="4179657081" sldId="1237"/>
            <ac:picMk id="6" creationId="{E38DB98D-1E4F-391D-8FF6-A5706099E7DB}"/>
          </ac:picMkLst>
        </pc:picChg>
      </pc:sldChg>
      <pc:sldChg chg="modSp mod">
        <pc:chgData name="Mark Fishpool" userId="b7923bd0fa9cf83f" providerId="LiveId" clId="{992D95BB-F122-438A-8DBC-2173E4240980}" dt="2024-10-02T14:19:58.320" v="1999" actId="1076"/>
        <pc:sldMkLst>
          <pc:docMk/>
          <pc:sldMk cId="2001976292" sldId="1238"/>
        </pc:sldMkLst>
        <pc:picChg chg="mod">
          <ac:chgData name="Mark Fishpool" userId="b7923bd0fa9cf83f" providerId="LiveId" clId="{992D95BB-F122-438A-8DBC-2173E4240980}" dt="2024-10-02T14:19:58.320" v="1999" actId="1076"/>
          <ac:picMkLst>
            <pc:docMk/>
            <pc:sldMk cId="2001976292" sldId="1238"/>
            <ac:picMk id="7" creationId="{B1840761-905E-69C6-5A34-F7C68B52DBA5}"/>
          </ac:picMkLst>
        </pc:picChg>
      </pc:sldChg>
      <pc:sldChg chg="modSp mod">
        <pc:chgData name="Mark Fishpool" userId="b7923bd0fa9cf83f" providerId="LiveId" clId="{992D95BB-F122-438A-8DBC-2173E4240980}" dt="2024-10-02T13:46:42.060" v="0" actId="2711"/>
        <pc:sldMkLst>
          <pc:docMk/>
          <pc:sldMk cId="4188648016" sldId="1242"/>
        </pc:sldMkLst>
        <pc:spChg chg="mod">
          <ac:chgData name="Mark Fishpool" userId="b7923bd0fa9cf83f" providerId="LiveId" clId="{992D95BB-F122-438A-8DBC-2173E4240980}" dt="2024-10-02T13:46:42.060" v="0" actId="2711"/>
          <ac:spMkLst>
            <pc:docMk/>
            <pc:sldMk cId="4188648016" sldId="1242"/>
            <ac:spMk id="7" creationId="{DB07CB90-6ABF-A561-FC1F-D43525D8400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Further reading:</a:t>
            </a:r>
          </a:p>
          <a:p>
            <a:r>
              <a:rPr lang="en-GB" dirty="0"/>
              <a:t>https://en.cppreference.com/w/cpp/memory/unique_ptr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20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384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Beware of much bad advice and poor practice out in the big-bad world!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shared_ptr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should not be the default choice of smart-pointer!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It is costly compared to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Also don't forget that classes don't have to get involved in ownership of their associated data. Raw-pointer data members are correct in non-owning classes.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Reference data-members are usually best avoided, as it prevents the class from being assignable and therefore prevents storage in a vector.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  <a:p>
            <a:r>
              <a:rPr lang="en-GB" b="1" dirty="0"/>
              <a:t>Further reading:</a:t>
            </a:r>
          </a:p>
          <a:p>
            <a:r>
              <a:rPr lang="en-GB" b="0" dirty="0"/>
              <a:t>https://en.cppreference.com/w/cpp/memory/shared_ptr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180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Ownership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Ownership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classic C++ programmers are familiar with “new” and “delete” reserved words in C++; modern C++ moves beyond these due to perceived limitations.</a:t>
            </a:r>
          </a:p>
          <a:p>
            <a:endParaRPr lang="en-GB" dirty="0"/>
          </a:p>
          <a:p>
            <a:r>
              <a:rPr lang="en-GB" dirty="0"/>
              <a:t>Smart pointers are C++ objects which not only act like typical pointers but also provide additional features which help the programmer manage the memory the pointer points to in a more automated and safe manner.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2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new may also throw a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bad_alloc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if malloc fails.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Complier flags control this.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There is also a no-throw overload of new.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If new fails without throwing, it returns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 theory you should check new does not throw or return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, but in practice this is usually a pointless exercise. See discussion in 09_Errors.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00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Forgetting to use the “new” operator will cause a memory leak.</a:t>
            </a:r>
          </a:p>
          <a:p>
            <a:endParaRPr lang="en-GB" dirty="0"/>
          </a:p>
          <a:p>
            <a:r>
              <a:rPr lang="en-GB" dirty="0"/>
              <a:t>Conversely, deleting twice (“double delete”) typically leads to undefined behaviour.</a:t>
            </a:r>
          </a:p>
          <a:p>
            <a:endParaRPr lang="en-GB" dirty="0"/>
          </a:p>
          <a:p>
            <a:r>
              <a:rPr lang="en-GB" dirty="0"/>
              <a:t>Both issues are symptomatic of classic C++ manual memory management, as a thin veneer over C-style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a C programmer’s perspective, the “new” and “delete” keywords are most similar to its standard library “malloc” and “free” functions, albeit with the following improvements: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“new” has type safety as it returns the right type of pointer (no need to explicitly cast as in C due to the returned void * pointer from a successful allocation)</a:t>
            </a:r>
          </a:p>
          <a:p>
            <a:pPr marL="228600" indent="-228600">
              <a:buAutoNum type="arabicPeriod"/>
            </a:pPr>
            <a:r>
              <a:rPr lang="en-GB" dirty="0"/>
              <a:t>“new” can initialise with aid of () syntax, and object’s will obviously initialise their property members via their constructor</a:t>
            </a:r>
          </a:p>
          <a:p>
            <a:pPr marL="228600" indent="-228600">
              <a:buAutoNum type="arabicPeriod"/>
            </a:pPr>
            <a:r>
              <a:rPr lang="en-GB" dirty="0"/>
              <a:t>“new” can throw a std::</a:t>
            </a:r>
            <a:r>
              <a:rPr lang="en-GB" dirty="0" err="1"/>
              <a:t>bad_alloc</a:t>
            </a:r>
            <a:r>
              <a:rPr lang="en-GB" dirty="0"/>
              <a:t> exception, or a </a:t>
            </a:r>
            <a:r>
              <a:rPr lang="en-GB" dirty="0" err="1"/>
              <a:t>nullptr</a:t>
            </a:r>
            <a:r>
              <a:rPr lang="en-GB" dirty="0"/>
              <a:t> (if you use new (std::</a:t>
            </a:r>
            <a:r>
              <a:rPr lang="en-GB" dirty="0" err="1"/>
              <a:t>nothrow</a:t>
            </a:r>
            <a:r>
              <a:rPr lang="en-GB" dirty="0"/>
              <a:t>))</a:t>
            </a:r>
          </a:p>
          <a:p>
            <a:pPr marL="228600" indent="-228600">
              <a:buAutoNum type="arabicPeriod"/>
            </a:pPr>
            <a:r>
              <a:rPr lang="en-GB" dirty="0"/>
              <a:t>As “new” and “delete” are operators, they can be overloaded in the class to perform specific actions, i.e. they </a:t>
            </a:r>
            <a:r>
              <a:rPr lang="en-GB"/>
              <a:t>are customisable.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Taking all this into consideration then, we have to ask…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Q. Why is this C++ code problematic from a </a:t>
            </a:r>
            <a:r>
              <a:rPr lang="en-GB" i="1" dirty="0"/>
              <a:t>modern</a:t>
            </a:r>
            <a:r>
              <a:rPr lang="en-GB" dirty="0"/>
              <a:t> C++ perspective?</a:t>
            </a:r>
          </a:p>
          <a:p>
            <a:endParaRPr lang="en-GB" dirty="0"/>
          </a:p>
          <a:p>
            <a:r>
              <a:rPr lang="en-GB" dirty="0"/>
              <a:t>A. Where shall we start?</a:t>
            </a:r>
          </a:p>
          <a:p>
            <a:endParaRPr lang="en-GB" dirty="0"/>
          </a:p>
          <a:p>
            <a:r>
              <a:rPr lang="en-GB" dirty="0"/>
              <a:t>Ok, here are just a few considerations…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The “new” keyword doesn’t initialize (it’s more malloc() than </a:t>
            </a:r>
            <a:r>
              <a:rPr lang="en-GB" dirty="0" err="1"/>
              <a:t>calloc</a:t>
            </a:r>
            <a:r>
              <a:rPr lang="en-GB" dirty="0"/>
              <a:t>()) so the array will contain garbage values.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heap allocation would not be freed if an exception occurred before the “delete” was reached, resulting in a memory leak.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myHeapArr</a:t>
            </a:r>
            <a:r>
              <a:rPr lang="en-GB" dirty="0"/>
              <a:t> will still contain the address of the freed memory after delete, which is now (effectively) a dangling pointer with undefined behaviour if accessed subsequently.</a:t>
            </a:r>
          </a:p>
          <a:p>
            <a:endParaRPr lang="en-GB" dirty="0"/>
          </a:p>
          <a:p>
            <a:r>
              <a:rPr lang="en-GB" dirty="0"/>
              <a:t>The more appropriate modern C++ approach, as suggested, might use a </a:t>
            </a:r>
            <a:r>
              <a:rPr lang="en-GB" b="1" dirty="0"/>
              <a:t>vector</a:t>
            </a:r>
            <a:r>
              <a:rPr lang="en-GB" dirty="0"/>
              <a:t> instead:</a:t>
            </a:r>
          </a:p>
          <a:p>
            <a:endParaRPr lang="en-GB" dirty="0"/>
          </a:p>
          <a:p>
            <a:r>
              <a:rPr lang="en-GB" dirty="0"/>
              <a:t>#include &lt;vector&gt;</a:t>
            </a:r>
          </a:p>
          <a:p>
            <a:endParaRPr lang="en-GB" dirty="0"/>
          </a:p>
          <a:p>
            <a:r>
              <a:rPr lang="en-GB" dirty="0"/>
              <a:t>std::vector&lt;int&gt; </a:t>
            </a:r>
            <a:r>
              <a:rPr lang="en-GB" dirty="0" err="1"/>
              <a:t>myHeapArr</a:t>
            </a:r>
            <a:r>
              <a:rPr lang="en-GB" dirty="0"/>
              <a:t>(100);  // This will allocate and zero-initialise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Or use a </a:t>
            </a:r>
            <a:r>
              <a:rPr lang="en-GB" b="1" dirty="0"/>
              <a:t>unique pointer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US" dirty="0"/>
              <a:t>#include &lt;memory&gt;</a:t>
            </a:r>
          </a:p>
          <a:p>
            <a:endParaRPr lang="en-US" dirty="0"/>
          </a:p>
          <a:p>
            <a:r>
              <a:rPr lang="en-US" dirty="0"/>
              <a:t>auto </a:t>
            </a:r>
            <a:r>
              <a:rPr lang="en-US" dirty="0" err="1"/>
              <a:t>myHeapArr</a:t>
            </a:r>
            <a:r>
              <a:rPr lang="en-US" dirty="0"/>
              <a:t> = std::</a:t>
            </a:r>
            <a:r>
              <a:rPr lang="en-US" dirty="0" err="1"/>
              <a:t>make_unique</a:t>
            </a:r>
            <a:r>
              <a:rPr lang="en-US" dirty="0"/>
              <a:t>&lt;int[]&gt;(100);       // Automatically manages memory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More on why this is good later in the chapter.</a:t>
            </a:r>
            <a:r>
              <a:rPr lang="en-GB" dirty="0"/>
              <a:t>  Although, as a hint, it may be something to do with using “delete” perhaps…or not(!)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65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Simply put, creating dangling pointers is both easy and dangerous; it continues to reference a location in memory (and associated data) AFTER it has been deallocated; in other words, the pointer is invalid, the memory address is undefined, and attempts at dereferencing it will lead to undefined behaviour.</a:t>
            </a:r>
          </a:p>
          <a:p>
            <a:endParaRPr lang="en-GB" dirty="0"/>
          </a:p>
          <a:p>
            <a:r>
              <a:rPr lang="en-GB" dirty="0"/>
              <a:t>It’s a common problem in C++ and one that more modern languages such as Rust typically prevent at compile time (so no performance hit).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703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Four recommendations as a set of helpful guidelines for best pointer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11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Expressive Lifetime Management (ELM) is modern C++ is simply the practice of managing the lifetime of resources (such as memory) in a manner which is clear and concise.   The introduction of smart pointers, such as </a:t>
            </a:r>
            <a:r>
              <a:rPr lang="en-GB" dirty="0" err="1"/>
              <a:t>unique_ptr</a:t>
            </a:r>
            <a:r>
              <a:rPr lang="en-GB" dirty="0"/>
              <a:t> etc. is critical to this.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goal, as ever, is to prevent resource leaks.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Technical note.</a:t>
            </a:r>
          </a:p>
          <a:p>
            <a:r>
              <a:rPr lang="en-GB" dirty="0"/>
              <a:t>POCO = </a:t>
            </a:r>
            <a:r>
              <a:rPr lang="en-GB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plain old C++ objects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14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</a:t>
            </a:r>
            <a:r>
              <a:rPr lang="en-GB" sz="4800"/>
              <a:t>19:</a:t>
            </a:r>
            <a:br>
              <a:rPr lang="en-GB" sz="4800" dirty="0"/>
            </a:br>
            <a:r>
              <a:rPr lang="en-GB" sz="4800" i="1" dirty="0"/>
              <a:t>C++ Ownership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1CC2EC-283D-B8D8-51D0-01582673B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Expressive Lifetime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C2D20-3A79-0176-F4B0-CD4C97ABD8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3972" y="469530"/>
            <a:ext cx="6118542" cy="5931270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Reference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Assume object remains valid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Not for data-members – cannot be assigned-to or placed in a vector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endParaRPr lang="en-US" b="0" dirty="0">
              <a:solidFill>
                <a:srgbClr val="000000"/>
              </a:solidFill>
              <a:effectLst/>
              <a:latin typeface="+mn-lt"/>
            </a:endParaRPr>
          </a:p>
          <a:p>
            <a:pPr marL="274638" indent="-274638"/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Raw pointer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I have no responsibility for deleting the object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But I will test for null pointer on first use</a:t>
            </a:r>
          </a:p>
          <a:p>
            <a:pPr marL="274638" indent="-274638"/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pPr marL="274638" indent="-274638"/>
            <a:r>
              <a:rPr lang="en-US" b="1" dirty="0">
                <a:solidFill>
                  <a:srgbClr val="000000"/>
                </a:solidFill>
                <a:latin typeface="+mn-lt"/>
              </a:rPr>
              <a:t>Smart pointers (for POCO etc.)</a:t>
            </a:r>
            <a:r>
              <a:rPr lang="en-US" dirty="0"/>
              <a:t>:</a:t>
            </a:r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0000"/>
                </a:solidFill>
                <a:effectLst/>
                <a:latin typeface="+mn-lt"/>
              </a:rPr>
              <a:t>unique_ptr</a:t>
            </a:r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pPr marL="627063" indent="-27463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I am responsible for deleting the object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2.   </a:t>
            </a:r>
            <a:r>
              <a:rPr lang="en-US" b="1" dirty="0" err="1">
                <a:solidFill>
                  <a:srgbClr val="000000"/>
                </a:solidFill>
                <a:effectLst/>
                <a:latin typeface="+mn-lt"/>
              </a:rPr>
              <a:t>shared_ptr</a:t>
            </a:r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pPr marL="627063" indent="-274638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The last remaining share deletes the object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+mn-lt"/>
              </a:rPr>
              <a:t>3.  </a:t>
            </a:r>
            <a:r>
              <a:rPr lang="en-US" b="1" dirty="0" err="1">
                <a:solidFill>
                  <a:srgbClr val="000000"/>
                </a:solidFill>
                <a:effectLst/>
                <a:latin typeface="+mn-lt"/>
              </a:rPr>
              <a:t>weak_ptr</a:t>
            </a:r>
            <a:endParaRPr lang="en-US" b="1" dirty="0">
              <a:solidFill>
                <a:srgbClr val="000000"/>
              </a:solidFill>
              <a:effectLst/>
              <a:latin typeface="+mn-lt"/>
            </a:endParaRPr>
          </a:p>
          <a:p>
            <a:pPr marL="627063" indent="-352425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  <a:latin typeface="+mn-lt"/>
              </a:rPr>
              <a:t>I will check the shared object is alive before each use</a:t>
            </a:r>
            <a:endParaRPr lang="en-GB" dirty="0"/>
          </a:p>
        </p:txBody>
      </p:sp>
      <p:pic>
        <p:nvPicPr>
          <p:cNvPr id="6" name="Graphic 5" descr="Information with solid fill">
            <a:extLst>
              <a:ext uri="{FF2B5EF4-FFF2-40B4-BE49-F238E27FC236}">
                <a16:creationId xmlns:a16="http://schemas.microsoft.com/office/drawing/2014/main" id="{4FC3A4C1-7CFF-C606-023B-E7EB5A545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7167" y="344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1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DA051B-B707-7681-A151-9F71913A7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Function Parameter Lifetimes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39B00-E8F4-036B-1FB2-3F7CC72283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7502" y="513961"/>
            <a:ext cx="7109713" cy="4094163"/>
          </a:xfrm>
        </p:spPr>
        <p:txBody>
          <a:bodyPr/>
          <a:lstStyle/>
          <a:p>
            <a:r>
              <a:rPr lang="en-US" sz="1800" b="1" dirty="0"/>
              <a:t>Most functions do not need to get involved in lifetime management</a:t>
            </a:r>
          </a:p>
          <a:p>
            <a:endParaRPr lang="en-US" sz="1800" dirty="0"/>
          </a:p>
          <a:p>
            <a:r>
              <a:rPr lang="en-US" sz="1800" b="1" dirty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First choice</a:t>
            </a:r>
          </a:p>
          <a:p>
            <a:endParaRPr lang="en-US" sz="1800" dirty="0"/>
          </a:p>
          <a:p>
            <a:r>
              <a:rPr lang="en-US" sz="1800" b="1" dirty="0"/>
              <a:t>Raw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Where null-pointer must be acceptable</a:t>
            </a:r>
          </a:p>
          <a:p>
            <a:endParaRPr lang="en-US" sz="1800" dirty="0"/>
          </a:p>
          <a:p>
            <a:r>
              <a:rPr lang="en-US" sz="1800" b="1" dirty="0"/>
              <a:t>Smart pointers (by copy)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Only if function is transferring ownership elsewhere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7383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E8EA5-65A4-7E8C-7C9B-EDD17FB8B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 err="1"/>
              <a:t>unique_ptr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867D-A699-6209-B15F-308267014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4258" y="678901"/>
            <a:ext cx="6952958" cy="4094163"/>
          </a:xfrm>
        </p:spPr>
        <p:txBody>
          <a:bodyPr/>
          <a:lstStyle/>
          <a:p>
            <a:r>
              <a:rPr lang="en-US" sz="1800" dirty="0"/>
              <a:t>Zero-cost abstraction of raw pointer</a:t>
            </a:r>
          </a:p>
          <a:p>
            <a:r>
              <a:rPr lang="en-US" sz="1800" dirty="0"/>
              <a:t>Single ownership</a:t>
            </a:r>
          </a:p>
          <a:p>
            <a:r>
              <a:rPr lang="en-US" sz="1800" dirty="0"/>
              <a:t>Created by </a:t>
            </a:r>
            <a:r>
              <a:rPr lang="en-US" sz="1800" b="1" dirty="0">
                <a:latin typeface="Consolas" panose="020B0609020204030204" pitchFamily="49" charset="0"/>
              </a:rPr>
              <a:t>std::</a:t>
            </a:r>
            <a:r>
              <a:rPr lang="en-US" sz="1800" b="1" dirty="0" err="1">
                <a:latin typeface="Consolas" panose="020B0609020204030204" pitchFamily="49" charset="0"/>
              </a:rPr>
              <a:t>make_unique</a:t>
            </a:r>
            <a:r>
              <a:rPr lang="en-US" sz="1800" b="1" dirty="0">
                <a:latin typeface="Consolas" panose="020B0609020204030204" pitchFamily="49" charset="0"/>
              </a:rPr>
              <a:t>()</a:t>
            </a:r>
            <a:r>
              <a:rPr lang="en-US" sz="1800" dirty="0"/>
              <a:t>    * no </a:t>
            </a:r>
            <a:r>
              <a:rPr lang="en-US" sz="1800" b="1" dirty="0">
                <a:latin typeface="Consolas" panose="020B0609020204030204" pitchFamily="49" charset="0"/>
              </a:rPr>
              <a:t>new</a:t>
            </a:r>
            <a:r>
              <a:rPr lang="en-US" sz="1800" dirty="0"/>
              <a:t>, no  </a:t>
            </a:r>
            <a:r>
              <a:rPr lang="en-US" sz="1800" b="1" dirty="0">
                <a:latin typeface="Consolas" panose="020B0609020204030204" pitchFamily="49" charset="0"/>
              </a:rPr>
              <a:t>delete</a:t>
            </a:r>
          </a:p>
          <a:p>
            <a:r>
              <a:rPr lang="en-US" sz="1800" dirty="0"/>
              <a:t>Cannot be copied or copy-assigned from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GB" sz="1800" strike="sngStrike" dirty="0"/>
              <a:t>auto up2 = up1;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09826-C5EF-75A0-0442-9F4680672AA3}"/>
              </a:ext>
            </a:extLst>
          </p:cNvPr>
          <p:cNvSpPr txBox="1"/>
          <p:nvPr/>
        </p:nvSpPr>
        <p:spPr>
          <a:xfrm>
            <a:off x="4854258" y="2477260"/>
            <a:ext cx="6458176" cy="150863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up1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&gt;(arg1);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up1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FBD6A-CF4A-9049-ECC4-BF7057E5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076" y="2477260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5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6586F-B847-84B3-B344-E94C3EF98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cap="none" dirty="0"/>
              <a:t>Managing Ownership</a:t>
            </a:r>
            <a:endParaRPr lang="en-GB" sz="40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216AB-A87E-10E2-A0F8-B64EE048030F}"/>
              </a:ext>
            </a:extLst>
          </p:cNvPr>
          <p:cNvSpPr txBox="1"/>
          <p:nvPr/>
        </p:nvSpPr>
        <p:spPr>
          <a:xfrm>
            <a:off x="4749754" y="463853"/>
            <a:ext cx="7057461" cy="4095084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up1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&gt;(arg1);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Create owner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up1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               // </a:t>
            </a:r>
            <a:r>
              <a:rPr lang="en-US" sz="1600" dirty="0">
                <a:solidFill>
                  <a:srgbClr val="7CA668"/>
                </a:solidFill>
                <a:latin typeface="Consolas" panose="020B0609020204030204" pitchFamily="49" charset="0"/>
              </a:rPr>
              <a:t>M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anually delete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up1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&gt;(arg2);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// Delete and reassign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(up1) </a:t>
            </a:r>
            <a:r>
              <a:rPr lang="en-US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               // Test for ownership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up2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(up1);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      // Transfer Ownership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raw 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up2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          // Borrow raw pointer</a:t>
            </a:r>
            <a:endParaRPr lang="en-US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129AD-F6F6-E54E-27E5-11FE1DEB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864" y="617152"/>
            <a:ext cx="395908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13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8E8EA5-65A4-7E8C-7C9B-EDD17FB8B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 err="1"/>
              <a:t>shared_ptr</a:t>
            </a:r>
            <a:endParaRPr lang="en-GB" sz="44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9867D-A699-6209-B15F-308267014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54258" y="678901"/>
            <a:ext cx="6952958" cy="4094163"/>
          </a:xfrm>
        </p:spPr>
        <p:txBody>
          <a:bodyPr/>
          <a:lstStyle/>
          <a:p>
            <a:r>
              <a:rPr lang="en-US" sz="1800" dirty="0"/>
              <a:t>Shared ownership</a:t>
            </a:r>
          </a:p>
          <a:p>
            <a:r>
              <a:rPr lang="en-US" sz="1800" dirty="0"/>
              <a:t>Created by </a:t>
            </a:r>
            <a:r>
              <a:rPr lang="en-US" sz="1800" b="1" dirty="0">
                <a:latin typeface="Consolas" panose="020B0609020204030204" pitchFamily="49" charset="0"/>
              </a:rPr>
              <a:t>std::</a:t>
            </a:r>
            <a:r>
              <a:rPr lang="en-US" sz="1800" b="1" dirty="0" err="1">
                <a:latin typeface="Consolas" panose="020B0609020204030204" pitchFamily="49" charset="0"/>
              </a:rPr>
              <a:t>make_shared</a:t>
            </a:r>
            <a:r>
              <a:rPr lang="en-US" sz="1800" b="1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/>
              <a:t>no </a:t>
            </a:r>
            <a:r>
              <a:rPr lang="en-US" sz="1800" b="1" dirty="0">
                <a:latin typeface="Consolas" panose="020B0609020204030204" pitchFamily="49" charset="0"/>
              </a:rPr>
              <a:t>new</a:t>
            </a:r>
            <a:r>
              <a:rPr lang="en-US" sz="1800" dirty="0"/>
              <a:t>, no </a:t>
            </a:r>
            <a:r>
              <a:rPr lang="en-US" sz="1800" b="1" dirty="0">
                <a:latin typeface="Consolas" panose="020B0609020204030204" pitchFamily="49" charset="0"/>
              </a:rPr>
              <a:t>delete</a:t>
            </a:r>
          </a:p>
          <a:p>
            <a:r>
              <a:rPr lang="en-US" sz="1800" dirty="0"/>
              <a:t>May be copied and copy-assigned from</a:t>
            </a:r>
          </a:p>
          <a:p>
            <a:r>
              <a:rPr lang="en-US" sz="1800" dirty="0"/>
              <a:t>Has a share-count (number pointing to same object)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and a </a:t>
            </a:r>
            <a:r>
              <a:rPr lang="en-US" sz="1800" dirty="0" err="1"/>
              <a:t>weak_share</a:t>
            </a:r>
            <a:r>
              <a:rPr lang="en-US" sz="1800" dirty="0"/>
              <a:t>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 possible bottle-neck if multi-threading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09826-C5EF-75A0-0442-9F4680672AA3}"/>
              </a:ext>
            </a:extLst>
          </p:cNvPr>
          <p:cNvSpPr txBox="1"/>
          <p:nvPr/>
        </p:nvSpPr>
        <p:spPr>
          <a:xfrm>
            <a:off x="4844453" y="3781697"/>
            <a:ext cx="6458176" cy="1508639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&lt;memory&gt;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share1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&gt;(arg1);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share2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share1;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FBD6A-CF4A-9049-ECC4-BF7057E5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24" y="3781697"/>
            <a:ext cx="383497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25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Ownership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Ownership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047452"/>
            <a:ext cx="5748946" cy="3340805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New and delete keyword use can be problematic.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Memory leaks…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b="1" dirty="0"/>
              <a:t>Dereferencing can also be problematic…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UB!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Due to dangling pointer!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400" b="1" dirty="0"/>
              <a:t>Ownership is a term used in modern C++ to describe the management of resources, particularly dynamically allocated memory.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GB" b="1" dirty="0"/>
              <a:t>ELM is the modern C++ practice of managing the lifetime of resources (such as memory) in a manner which is clear and concise, uses e.g. smart pointers etc.</a:t>
            </a:r>
          </a:p>
          <a:p>
            <a:pPr marL="0" lvl="1" indent="0">
              <a:spcAft>
                <a:spcPts val="600"/>
              </a:spcAft>
              <a:buNone/>
            </a:pPr>
            <a:endParaRPr lang="en-GB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GB" b="1" dirty="0"/>
              <a:t>No panacea – bottlenecks still possible.</a:t>
            </a: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b="1" dirty="0"/>
          </a:p>
          <a:p>
            <a:pPr marL="0" lvl="1" indent="0">
              <a:spcAft>
                <a:spcPts val="600"/>
              </a:spcAft>
              <a:buNone/>
            </a:pPr>
            <a:endParaRPr lang="en-US" dirty="0"/>
          </a:p>
          <a:p>
            <a:pPr marL="0" lvl="1" indent="0">
              <a:spcAft>
                <a:spcPts val="600"/>
              </a:spcAft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C++ Ownership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Introducing Ownership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new Operator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delete Operator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Array new / delete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Pointer Problems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Pointer Guidelines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Delete Problems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Expressive Lifetime Management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Function Parameter Lifetimes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unique_ptr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Managing Ownership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 err="1"/>
              <a:t>shared_ptr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#31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Ownership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/>
              <a:t>Lab #32</a:t>
            </a: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Ownership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the importance of ownership</a:t>
            </a:r>
          </a:p>
          <a:p>
            <a:pPr lvl="1"/>
            <a:r>
              <a:rPr lang="en-US" sz="1100" dirty="0"/>
              <a:t>Should be able to use ownership appropriately</a:t>
            </a:r>
          </a:p>
          <a:p>
            <a:pPr lvl="1"/>
            <a:r>
              <a:rPr lang="en-US" sz="1100" dirty="0"/>
              <a:t>Could be able to identify the impact of ownership on memory allocation and deallocation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5859806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TylerMSFT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Smart pointers (Modern C++)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Microsoft Learn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https://learn.microsoft.com/en-us/cpp/cpp/smart-pointers-modern-cpp?view=msvc-170 (Accessed: 26 December 2023).</a:t>
            </a:r>
          </a:p>
          <a:p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Dynamic memory management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https://en.cppreference.com/w/cpp/memory (Accessed: 26 December 2023).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Must be able to </a:t>
            </a:r>
            <a:r>
              <a:rPr lang="en-US" dirty="0"/>
              <a:t>describe the importance of ownership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Should be able to </a:t>
            </a:r>
            <a:r>
              <a:rPr lang="en-US" dirty="0"/>
              <a:t>use ownership appropriately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Could be able to </a:t>
            </a:r>
            <a:r>
              <a:rPr lang="en-US" dirty="0"/>
              <a:t>identify the impact of ownership on memory allocation and deallocation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A24EAF-BEB9-6654-5C77-C74B9B4022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Introducing Ownership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1C089-FBCC-2987-66AD-EDFB6DCB52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2811" y="470264"/>
            <a:ext cx="7274405" cy="4973884"/>
          </a:xfrm>
        </p:spPr>
        <p:txBody>
          <a:bodyPr/>
          <a:lstStyle/>
          <a:p>
            <a:r>
              <a:rPr lang="en-US" sz="1800" b="1" dirty="0"/>
              <a:t>Q. What is Ownership?</a:t>
            </a:r>
          </a:p>
          <a:p>
            <a:endParaRPr lang="en-US" sz="1800" b="1" dirty="0"/>
          </a:p>
          <a:p>
            <a:pPr marL="342900" indent="-342900">
              <a:buAutoNum type="alphaUcPeriod"/>
            </a:pPr>
            <a:r>
              <a:rPr lang="en-US" sz="1800" b="1" dirty="0"/>
              <a:t>In modern C++ it refers to management of resources, particularly dynamically allocated memory.</a:t>
            </a:r>
          </a:p>
          <a:p>
            <a:pPr marL="342900" indent="-342900">
              <a:buAutoNum type="alphaUcPeriod"/>
            </a:pPr>
            <a:endParaRPr lang="en-US" sz="1800" b="1" dirty="0"/>
          </a:p>
          <a:p>
            <a:pPr marL="352425"/>
            <a:r>
              <a:rPr lang="en-US" sz="1800" b="1" dirty="0"/>
              <a:t>It is associated with:</a:t>
            </a:r>
          </a:p>
          <a:p>
            <a:pPr marL="638175" indent="-285750">
              <a:buFont typeface="Arial" panose="020B0604020202020204" pitchFamily="34" charset="0"/>
              <a:buChar char="•"/>
            </a:pPr>
            <a:r>
              <a:rPr lang="en-US" sz="1800" dirty="0"/>
              <a:t>Smart pointers</a:t>
            </a:r>
          </a:p>
          <a:p>
            <a:pPr marL="638175" indent="-285750">
              <a:buFont typeface="Arial" panose="020B0604020202020204" pitchFamily="34" charset="0"/>
              <a:buChar char="•"/>
            </a:pPr>
            <a:r>
              <a:rPr lang="en-US" sz="1800" dirty="0"/>
              <a:t>Resource management classes</a:t>
            </a:r>
          </a:p>
          <a:p>
            <a:endParaRPr lang="en-US" sz="1800" b="1" dirty="0"/>
          </a:p>
          <a:p>
            <a:endParaRPr lang="en-US" sz="1800" b="1" dirty="0"/>
          </a:p>
          <a:p>
            <a:pPr marL="342900" indent="-342900">
              <a:buAutoNum type="alphaUcPeriod" startAt="17"/>
            </a:pPr>
            <a:r>
              <a:rPr lang="en-US" sz="1800" b="1" dirty="0"/>
              <a:t>Why use it?</a:t>
            </a:r>
          </a:p>
          <a:p>
            <a:pPr marL="342900" indent="-342900">
              <a:buAutoNum type="alphaUcPeriod" startAt="17"/>
            </a:pPr>
            <a:endParaRPr lang="en-US" sz="1800" b="1" dirty="0"/>
          </a:p>
          <a:p>
            <a:pPr marL="342900" indent="-342900">
              <a:buAutoNum type="alphaUcPeriod"/>
            </a:pPr>
            <a:r>
              <a:rPr lang="en-US" sz="1800" b="1" dirty="0"/>
              <a:t>To avoid memory leaks </a:t>
            </a:r>
          </a:p>
          <a:p>
            <a:pPr marL="465138" lvl="1" indent="-112713"/>
            <a:r>
              <a:rPr lang="en-US" sz="1400" b="1" dirty="0"/>
              <a:t>   </a:t>
            </a:r>
            <a:r>
              <a:rPr lang="en-US" sz="1800" dirty="0"/>
              <a:t> through correct resource deallocation</a:t>
            </a:r>
          </a:p>
        </p:txBody>
      </p:sp>
    </p:spTree>
    <p:extLst>
      <p:ext uri="{BB962C8B-B14F-4D97-AF65-F5344CB8AC3E}">
        <p14:creationId xmlns:p14="http://schemas.microsoft.com/office/powerpoint/2010/main" val="28773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new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1515536"/>
            <a:ext cx="7341482" cy="16559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Calls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malloc()</a:t>
            </a:r>
          </a:p>
          <a:p>
            <a:pPr marL="627063" indent="-352425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Obtains memory and returns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pointer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Casts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 pointer to the object-type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Calls the constructor on the object memory</a:t>
            </a:r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219E-5DFE-FE27-B500-2B1BBCC2882B}"/>
              </a:ext>
            </a:extLst>
          </p:cNvPr>
          <p:cNvSpPr txBox="1"/>
          <p:nvPr/>
        </p:nvSpPr>
        <p:spPr>
          <a:xfrm>
            <a:off x="4558782" y="383683"/>
            <a:ext cx="6897344" cy="83116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myHeapWidget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Widget{</a:t>
            </a:r>
            <a:r>
              <a:rPr lang="en-US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myArgs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7F529-D708-5DF0-8DC1-2200DEA5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07CB90-6ABF-A561-FC1F-D43525D84003}"/>
              </a:ext>
            </a:extLst>
          </p:cNvPr>
          <p:cNvSpPr txBox="1"/>
          <p:nvPr/>
        </p:nvSpPr>
        <p:spPr>
          <a:xfrm>
            <a:off x="4431575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Dereference pointer to access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064F3-8AC3-BE25-9981-1C1596FE89F0}"/>
              </a:ext>
            </a:extLst>
          </p:cNvPr>
          <p:cNvSpPr txBox="1"/>
          <p:nvPr/>
        </p:nvSpPr>
        <p:spPr>
          <a:xfrm>
            <a:off x="4558781" y="3842895"/>
            <a:ext cx="6897344" cy="83116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myHeapWidget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widgetOp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61FD4-C562-5F1B-7612-2EA38D22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7" y="3842895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4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821C4-6809-B632-3FF6-F95669CE0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delete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E7F7A-6A38-CD86-D9AF-5DAE4A51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1515536"/>
            <a:ext cx="7341482" cy="16559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calls the destructor on the object:  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~Widget()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calls 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free()</a:t>
            </a:r>
          </a:p>
          <a:p>
            <a:pPr marL="534988" indent="-260350">
              <a:buFont typeface="Courier New" panose="02070309020205020404" pitchFamily="49" charset="0"/>
              <a:buChar char="o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releases the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rgbClr val="000000"/>
                </a:solidFill>
                <a:effectLst/>
                <a:latin typeface="+mn-lt"/>
              </a:rPr>
              <a:t>(importantly) does NOT modify the pointer</a:t>
            </a:r>
            <a:endParaRPr lang="en-GB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219E-5DFE-FE27-B500-2B1BBCC2882B}"/>
              </a:ext>
            </a:extLst>
          </p:cNvPr>
          <p:cNvSpPr txBox="1"/>
          <p:nvPr/>
        </p:nvSpPr>
        <p:spPr>
          <a:xfrm>
            <a:off x="4558782" y="383683"/>
            <a:ext cx="6897344" cy="831163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myHeapWidget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7F529-D708-5DF0-8DC1-2200DEA5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428" y="38368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07CB90-6ABF-A561-FC1F-D43525D84003}"/>
              </a:ext>
            </a:extLst>
          </p:cNvPr>
          <p:cNvSpPr txBox="1"/>
          <p:nvPr/>
        </p:nvSpPr>
        <p:spPr>
          <a:xfrm>
            <a:off x="4431575" y="3244334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effectLst/>
              </a:rPr>
              <a:t> without 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b="1" dirty="0">
                <a:solidFill>
                  <a:srgbClr val="000000"/>
                </a:solidFill>
                <a:effectLst/>
              </a:rPr>
              <a:t> creates a memory-leak</a:t>
            </a:r>
          </a:p>
        </p:txBody>
      </p:sp>
    </p:spTree>
    <p:extLst>
      <p:ext uri="{BB962C8B-B14F-4D97-AF65-F5344CB8AC3E}">
        <p14:creationId xmlns:p14="http://schemas.microsoft.com/office/powerpoint/2010/main" val="418864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4EF8C-1EC5-D0A2-DDFA-9096BAD65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cap="none" dirty="0"/>
              <a:t>Array new/delete</a:t>
            </a:r>
            <a:endParaRPr lang="en-GB" sz="4000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7E8FB-BAAE-DD7F-9C3E-A5138366FB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30420" y="1741869"/>
            <a:ext cx="7276796" cy="1481391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+mn-lt"/>
              </a:rPr>
              <a:t>array new with non-array delete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en-GB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35B04-21E4-D159-FCBF-4C2AA973A792}"/>
              </a:ext>
            </a:extLst>
          </p:cNvPr>
          <p:cNvSpPr txBox="1"/>
          <p:nvPr/>
        </p:nvSpPr>
        <p:spPr>
          <a:xfrm>
            <a:off x="4530420" y="300853"/>
            <a:ext cx="6897344" cy="1049131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myHeapArr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GB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// garbage values</a:t>
            </a:r>
          </a:p>
          <a:p>
            <a:r>
              <a:rPr lang="en-GB" dirty="0">
                <a:solidFill>
                  <a:srgbClr val="7CA668"/>
                </a:solidFill>
                <a:latin typeface="Consolas" panose="020B0609020204030204" pitchFamily="49" charset="0"/>
              </a:rPr>
              <a:t>:</a:t>
            </a:r>
            <a:endParaRPr lang="en-GB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delete[]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myHeapArr</a:t>
            </a:r>
            <a:r>
              <a:rPr lang="en-GB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EE3A3-62B4-8F91-5A6F-51E7C1B8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406" y="300853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E38DB98D-1E4F-391D-8FF6-A5706099E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0931" y="210436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C33724-3B6E-D998-D6C4-E09695ED9BD3}"/>
              </a:ext>
            </a:extLst>
          </p:cNvPr>
          <p:cNvSpPr txBox="1"/>
          <p:nvPr/>
        </p:nvSpPr>
        <p:spPr>
          <a:xfrm>
            <a:off x="5497321" y="2106555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+mn-lt"/>
              </a:rPr>
              <a:t>NOT compiler-checked!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+mn-lt"/>
              </a:rPr>
              <a:t>Only first destructor called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+mn-lt"/>
              </a:rPr>
              <a:t>Undefined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n-lt"/>
              </a:rPr>
              <a:t>behaviour</a:t>
            </a:r>
            <a:r>
              <a:rPr lang="en-US" sz="1800" dirty="0">
                <a:solidFill>
                  <a:srgbClr val="000000"/>
                </a:solidFill>
                <a:effectLst/>
                <a:latin typeface="+mn-lt"/>
              </a:rPr>
              <a:t> (UB)</a:t>
            </a:r>
          </a:p>
          <a:p>
            <a:endParaRPr lang="en-US" sz="1800" b="1" dirty="0">
              <a:solidFill>
                <a:srgbClr val="000000"/>
              </a:solidFill>
              <a:latin typeface="+mn-lt"/>
            </a:endParaRPr>
          </a:p>
          <a:p>
            <a:endParaRPr lang="en-US" sz="1800" b="1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4329E-68C5-7CED-7077-94AC2EAC2A70}"/>
              </a:ext>
            </a:extLst>
          </p:cNvPr>
          <p:cNvSpPr txBox="1"/>
          <p:nvPr/>
        </p:nvSpPr>
        <p:spPr>
          <a:xfrm>
            <a:off x="4370930" y="4087427"/>
            <a:ext cx="7056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+mn-lt"/>
              </a:rPr>
              <a:t>Strongly recommend using string, vector or deque instead.</a:t>
            </a:r>
          </a:p>
        </p:txBody>
      </p:sp>
    </p:spTree>
    <p:extLst>
      <p:ext uri="{BB962C8B-B14F-4D97-AF65-F5344CB8AC3E}">
        <p14:creationId xmlns:p14="http://schemas.microsoft.com/office/powerpoint/2010/main" val="417965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2EC9C-204B-7D0D-80B4-ED5A6B152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Pointer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0ECA7-22BB-9371-F78A-003CCA5966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8131" y="527024"/>
            <a:ext cx="6680245" cy="4094163"/>
          </a:xfrm>
        </p:spPr>
        <p:txBody>
          <a:bodyPr/>
          <a:lstStyle/>
          <a:p>
            <a:pPr marL="1162050"/>
            <a:r>
              <a:rPr lang="en-US" sz="1800" b="1" dirty="0"/>
              <a:t>Not pointing to the expected object</a:t>
            </a:r>
          </a:p>
          <a:p>
            <a:pPr marL="1162050"/>
            <a:r>
              <a:rPr lang="en-US" sz="1800" b="1" dirty="0"/>
              <a:t>Dereference</a:t>
            </a:r>
          </a:p>
          <a:p>
            <a:pPr marL="1436688" indent="-274638">
              <a:buFont typeface="Arial" panose="020B0604020202020204" pitchFamily="34" charset="0"/>
              <a:buChar char="•"/>
            </a:pPr>
            <a:r>
              <a:rPr lang="en-US" dirty="0"/>
              <a:t>uninitialized pointer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UB </a:t>
            </a:r>
          </a:p>
          <a:p>
            <a:pPr marL="1436688" indent="-274638">
              <a:buFont typeface="Arial" panose="020B0604020202020204" pitchFamily="34" charset="0"/>
              <a:buChar char="•"/>
            </a:pPr>
            <a:r>
              <a:rPr lang="en-US" dirty="0"/>
              <a:t>null pointer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abort</a:t>
            </a:r>
          </a:p>
          <a:p>
            <a:pPr marL="1436688" indent="-274638">
              <a:buFont typeface="Arial" panose="020B0604020202020204" pitchFamily="34" charset="0"/>
              <a:buChar char="•"/>
            </a:pPr>
            <a:r>
              <a:rPr lang="en-US" dirty="0"/>
              <a:t>dangling pointer (stale, no longer valid)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Typical example: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Q. What’s happening here and why?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5B25-9684-6A90-B5B9-76E4D7621EBE}"/>
              </a:ext>
            </a:extLst>
          </p:cNvPr>
          <p:cNvSpPr txBox="1"/>
          <p:nvPr/>
        </p:nvSpPr>
        <p:spPr>
          <a:xfrm>
            <a:off x="4828131" y="3429000"/>
            <a:ext cx="6495744" cy="1567136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int*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data;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 // WHOOPS!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A593F-5C9A-0A47-95B8-629E4CFA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641" y="3429000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97935498-D916-60B8-E918-04F5CD8B1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8131" y="527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5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F28A03-0E75-71AB-4919-E40AFDB99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Pointer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87106-720D-062B-15EB-2BF0860532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0091" y="527024"/>
            <a:ext cx="6021977" cy="460667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b="1" dirty="0"/>
              <a:t>Initialize in declaration</a:t>
            </a:r>
          </a:p>
          <a:p>
            <a:pPr marL="534988" indent="-182563">
              <a:buFont typeface="Arial" panose="020B0604020202020204" pitchFamily="34" charset="0"/>
              <a:buChar char="•"/>
            </a:pPr>
            <a:r>
              <a:rPr lang="en-US" sz="1800" b="1" dirty="0"/>
              <a:t>   </a:t>
            </a:r>
            <a:r>
              <a:rPr lang="en-US" sz="1800" dirty="0"/>
              <a:t>possibly to </a:t>
            </a:r>
            <a:r>
              <a:rPr lang="en-US" sz="1800" b="1" dirty="0" err="1">
                <a:latin typeface="Consolas" panose="020B0609020204030204" pitchFamily="49" charset="0"/>
              </a:rPr>
              <a:t>nullptr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352425"/>
            <a:endParaRPr lang="en-US" sz="1800" b="1" dirty="0">
              <a:latin typeface="Consolas" panose="020B0609020204030204" pitchFamily="49" charset="0"/>
            </a:endParaRPr>
          </a:p>
          <a:p>
            <a:pPr marL="342900" indent="-342900">
              <a:buAutoNum type="arabicPeriod" startAt="2"/>
            </a:pPr>
            <a:r>
              <a:rPr lang="en-US" sz="1800" b="1" dirty="0"/>
              <a:t>Set to </a:t>
            </a:r>
            <a:r>
              <a:rPr lang="en-US" sz="1800" b="1" dirty="0" err="1"/>
              <a:t>nullptr</a:t>
            </a:r>
            <a:r>
              <a:rPr lang="en-US" sz="1800" b="1" dirty="0"/>
              <a:t> when the object becomes invalid</a:t>
            </a:r>
          </a:p>
          <a:p>
            <a:pPr marL="534988" indent="-182563">
              <a:buFont typeface="Arial" panose="020B0604020202020204" pitchFamily="34" charset="0"/>
              <a:buChar char="•"/>
            </a:pPr>
            <a:r>
              <a:rPr lang="en-US" sz="1800" b="1" dirty="0"/>
              <a:t> </a:t>
            </a:r>
            <a:r>
              <a:rPr lang="en-US" sz="1800" dirty="0"/>
              <a:t>unless it immediately goes out of scope</a:t>
            </a:r>
          </a:p>
          <a:p>
            <a:pPr marL="534988" indent="-182563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AutoNum type="arabicPeriod" startAt="3"/>
            </a:pPr>
            <a:r>
              <a:rPr lang="en-US" sz="1800" b="1" dirty="0"/>
              <a:t>Always test against </a:t>
            </a:r>
            <a:r>
              <a:rPr lang="en-US" sz="1800" b="1" dirty="0" err="1"/>
              <a:t>nullptr</a:t>
            </a:r>
            <a:r>
              <a:rPr lang="en-US" sz="1800" b="1" dirty="0"/>
              <a:t> before dereferencing</a:t>
            </a:r>
          </a:p>
          <a:p>
            <a:pPr marL="534988" indent="-182563">
              <a:buFont typeface="Arial" panose="020B0604020202020204" pitchFamily="34" charset="0"/>
              <a:buChar char="•"/>
            </a:pPr>
            <a:r>
              <a:rPr lang="en-US" sz="1800" dirty="0"/>
              <a:t>  unless a null pointer is a bug</a:t>
            </a:r>
          </a:p>
          <a:p>
            <a:pPr marL="534988" indent="-182563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4. Use null objects in preference to </a:t>
            </a:r>
            <a:r>
              <a:rPr lang="en-US" sz="1800" b="1" dirty="0" err="1">
                <a:latin typeface="Consolas" panose="020B0609020204030204" pitchFamily="49" charset="0"/>
              </a:rPr>
              <a:t>nullptr</a:t>
            </a:r>
            <a:endParaRPr lang="en-US" sz="1800" b="1" dirty="0">
              <a:latin typeface="Consolas" panose="020B0609020204030204" pitchFamily="49" charset="0"/>
            </a:endParaRPr>
          </a:p>
          <a:p>
            <a:pPr marL="534988" indent="-182563">
              <a:buFont typeface="Arial" panose="020B0604020202020204" pitchFamily="34" charset="0"/>
              <a:buChar char="•"/>
            </a:pPr>
            <a:r>
              <a:rPr lang="en-US" sz="1800" dirty="0"/>
              <a:t>define a polymorphic null-version of the class</a:t>
            </a:r>
          </a:p>
          <a:p>
            <a:pPr marL="534988" indent="-182563">
              <a:buFont typeface="Arial" panose="020B0604020202020204" pitchFamily="34" charset="0"/>
              <a:buChar char="•"/>
            </a:pPr>
            <a:r>
              <a:rPr lang="en-US" sz="1800" dirty="0"/>
              <a:t>member functions do nothing</a:t>
            </a:r>
            <a:endParaRPr lang="en-GB" sz="1800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</p:txBody>
      </p:sp>
      <p:pic>
        <p:nvPicPr>
          <p:cNvPr id="4" name="Graphic 3" descr="Information with solid fill">
            <a:extLst>
              <a:ext uri="{FF2B5EF4-FFF2-40B4-BE49-F238E27FC236}">
                <a16:creationId xmlns:a16="http://schemas.microsoft.com/office/drawing/2014/main" id="{6A7117F0-5AAA-22CE-E0C7-D0C217B5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7167" y="4355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3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231F47-5E2C-7C42-FA90-5A132CD3FA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delete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ECADB-1775-D11C-2DA0-63B2DE5EFA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8781" y="480581"/>
            <a:ext cx="7453221" cy="4094163"/>
          </a:xfrm>
        </p:spPr>
        <p:txBody>
          <a:bodyPr/>
          <a:lstStyle/>
          <a:p>
            <a:pPr marL="901700"/>
            <a:r>
              <a:rPr lang="en-US" dirty="0">
                <a:solidFill>
                  <a:srgbClr val="000000"/>
                </a:solidFill>
                <a:latin typeface="+mn-lt"/>
              </a:rPr>
              <a:t>Object created with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but never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d -&gt; Memory leak</a:t>
            </a:r>
          </a:p>
          <a:p>
            <a:pPr marL="901700"/>
            <a:r>
              <a:rPr lang="en-US" dirty="0">
                <a:solidFill>
                  <a:srgbClr val="000000"/>
                </a:solidFill>
                <a:latin typeface="+mn-lt"/>
              </a:rPr>
              <a:t>Deleting an object that has already been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delete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d -&gt; abort</a:t>
            </a:r>
          </a:p>
          <a:p>
            <a:pPr marL="901700"/>
            <a:r>
              <a:rPr lang="en-US" dirty="0">
                <a:solidFill>
                  <a:srgbClr val="000000"/>
                </a:solidFill>
                <a:latin typeface="+mn-lt"/>
              </a:rPr>
              <a:t>Deleting an object that was not created with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-&gt; abort</a:t>
            </a:r>
          </a:p>
          <a:p>
            <a:pPr marL="901700"/>
            <a:r>
              <a:rPr lang="en-US" dirty="0">
                <a:solidFill>
                  <a:srgbClr val="000000"/>
                </a:solidFill>
                <a:latin typeface="+mn-lt"/>
              </a:rPr>
              <a:t>Accessing an object that has been deleted -&gt; 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901700"/>
            <a:r>
              <a:rPr lang="en-US" b="1" dirty="0"/>
              <a:t>Modern C++ Guidelines</a:t>
            </a:r>
          </a:p>
          <a:p>
            <a:pPr marL="1162050" indent="-260350">
              <a:buFont typeface="Arial" panose="020B0604020202020204" pitchFamily="34" charset="0"/>
              <a:buChar char="•"/>
            </a:pPr>
            <a:r>
              <a:rPr lang="en-US" dirty="0"/>
              <a:t>Do not use </a:t>
            </a:r>
            <a:r>
              <a:rPr lang="en-US" b="1" dirty="0">
                <a:latin typeface="Consolas" panose="020B0609020204030204" pitchFamily="49" charset="0"/>
              </a:rPr>
              <a:t>new</a:t>
            </a:r>
            <a:r>
              <a:rPr lang="en-US" dirty="0"/>
              <a:t> and </a:t>
            </a:r>
            <a:r>
              <a:rPr lang="en-US" b="1" dirty="0">
                <a:latin typeface="Consolas" panose="020B0609020204030204" pitchFamily="49" charset="0"/>
              </a:rPr>
              <a:t>delete</a:t>
            </a:r>
            <a:r>
              <a:rPr lang="en-US" dirty="0"/>
              <a:t>!</a:t>
            </a:r>
          </a:p>
          <a:p>
            <a:pPr marL="1162050" indent="-260350">
              <a:buFont typeface="Arial" panose="020B0604020202020204" pitchFamily="34" charset="0"/>
              <a:buChar char="•"/>
            </a:pPr>
            <a:r>
              <a:rPr lang="en-US" dirty="0"/>
              <a:t>Use smart-pointers instead</a:t>
            </a:r>
            <a:endParaRPr lang="en-GB" dirty="0"/>
          </a:p>
        </p:txBody>
      </p:sp>
      <p:pic>
        <p:nvPicPr>
          <p:cNvPr id="7" name="Graphic 6" descr="Information with solid fill">
            <a:extLst>
              <a:ext uri="{FF2B5EF4-FFF2-40B4-BE49-F238E27FC236}">
                <a16:creationId xmlns:a16="http://schemas.microsoft.com/office/drawing/2014/main" id="{B1840761-905E-69C6-5A34-F7C68B52D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1041" y="2527662"/>
            <a:ext cx="914400" cy="914400"/>
          </a:xfrm>
          <a:prstGeom prst="rect">
            <a:avLst/>
          </a:prstGeom>
        </p:spPr>
      </p:pic>
      <p:pic>
        <p:nvPicPr>
          <p:cNvPr id="9" name="Graphic 8" descr="Warning with solid fill">
            <a:extLst>
              <a:ext uri="{FF2B5EF4-FFF2-40B4-BE49-F238E27FC236}">
                <a16:creationId xmlns:a16="http://schemas.microsoft.com/office/drawing/2014/main" id="{8BD19B15-6869-E00A-EE6C-5FA6F4CD5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041" y="4805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14577</TotalTime>
  <Words>2015</Words>
  <Application>Microsoft Office PowerPoint</Application>
  <PresentationFormat>Widescreen</PresentationFormat>
  <Paragraphs>326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Segoe UI</vt:lpstr>
      <vt:lpstr>Wingdings</vt:lpstr>
      <vt:lpstr>Office Theme</vt:lpstr>
      <vt:lpstr>Advanced C++ Internals: Chapter 19: C++ Ownership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#31</vt:lpstr>
      <vt:lpstr>C++ Internals Lab #32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1164</cp:revision>
  <cp:lastPrinted>2019-07-11T13:24:49Z</cp:lastPrinted>
  <dcterms:created xsi:type="dcterms:W3CDTF">2019-07-10T13:11:53Z</dcterms:created>
  <dcterms:modified xsi:type="dcterms:W3CDTF">2024-10-02T14:35:37Z</dcterms:modified>
  <cp:category/>
</cp:coreProperties>
</file>